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handoutMasterIdLst>
    <p:handoutMasterId r:id="rId84"/>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340" r:id="rId16"/>
    <p:sldId id="258" r:id="rId17"/>
    <p:sldId id="262" r:id="rId18"/>
    <p:sldId id="259" r:id="rId19"/>
    <p:sldId id="336" r:id="rId20"/>
    <p:sldId id="337" r:id="rId21"/>
    <p:sldId id="338" r:id="rId22"/>
    <p:sldId id="263" r:id="rId23"/>
    <p:sldId id="264" r:id="rId24"/>
    <p:sldId id="265" r:id="rId25"/>
    <p:sldId id="266" r:id="rId26"/>
    <p:sldId id="268" r:id="rId27"/>
    <p:sldId id="269" r:id="rId28"/>
    <p:sldId id="270" r:id="rId29"/>
    <p:sldId id="271" r:id="rId30"/>
    <p:sldId id="339" r:id="rId31"/>
    <p:sldId id="276" r:id="rId32"/>
    <p:sldId id="289" r:id="rId33"/>
    <p:sldId id="288" r:id="rId34"/>
    <p:sldId id="290" r:id="rId35"/>
    <p:sldId id="291" r:id="rId36"/>
    <p:sldId id="292" r:id="rId37"/>
    <p:sldId id="293" r:id="rId38"/>
    <p:sldId id="296" r:id="rId39"/>
    <p:sldId id="297" r:id="rId40"/>
    <p:sldId id="298" r:id="rId41"/>
    <p:sldId id="299" r:id="rId42"/>
    <p:sldId id="301" r:id="rId43"/>
    <p:sldId id="300" r:id="rId44"/>
    <p:sldId id="304" r:id="rId45"/>
    <p:sldId id="305" r:id="rId46"/>
    <p:sldId id="306" r:id="rId47"/>
    <p:sldId id="307" r:id="rId48"/>
    <p:sldId id="308" r:id="rId49"/>
    <p:sldId id="302" r:id="rId50"/>
    <p:sldId id="309" r:id="rId51"/>
    <p:sldId id="310" r:id="rId52"/>
    <p:sldId id="311" r:id="rId53"/>
    <p:sldId id="312" r:id="rId54"/>
    <p:sldId id="313" r:id="rId55"/>
    <p:sldId id="314" r:id="rId56"/>
    <p:sldId id="341" r:id="rId57"/>
    <p:sldId id="342" r:id="rId58"/>
    <p:sldId id="343" r:id="rId59"/>
    <p:sldId id="344" r:id="rId60"/>
    <p:sldId id="345" r:id="rId61"/>
    <p:sldId id="346" r:id="rId62"/>
    <p:sldId id="347" r:id="rId63"/>
    <p:sldId id="348" r:id="rId64"/>
    <p:sldId id="316" r:id="rId65"/>
    <p:sldId id="317" r:id="rId66"/>
    <p:sldId id="318" r:id="rId67"/>
    <p:sldId id="320" r:id="rId68"/>
    <p:sldId id="321" r:id="rId69"/>
    <p:sldId id="322" r:id="rId70"/>
    <p:sldId id="323" r:id="rId71"/>
    <p:sldId id="324" r:id="rId72"/>
    <p:sldId id="325" r:id="rId73"/>
    <p:sldId id="326" r:id="rId74"/>
    <p:sldId id="328" r:id="rId75"/>
    <p:sldId id="329" r:id="rId76"/>
    <p:sldId id="330" r:id="rId77"/>
    <p:sldId id="331" r:id="rId78"/>
    <p:sldId id="333" r:id="rId79"/>
    <p:sldId id="334" r:id="rId80"/>
    <p:sldId id="267" r:id="rId81"/>
    <p:sldId id="335" r:id="rId82"/>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D2651-0F7D-4724-81EC-676044329F44}" v="1" dt="2018-12-18T01:24:33.553"/>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9" autoAdjust="0"/>
    <p:restoredTop sz="94706" autoAdjust="0"/>
  </p:normalViewPr>
  <p:slideViewPr>
    <p:cSldViewPr snapToGrid="0">
      <p:cViewPr>
        <p:scale>
          <a:sx n="66" d="100"/>
          <a:sy n="66" d="100"/>
        </p:scale>
        <p:origin x="1306" y="50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Emilio Montanari" userId="c30cf62a-023f-42a5-9fb8-249fbb46a2c7" providerId="ADAL" clId="{32CD2651-0F7D-4724-81EC-676044329F44}"/>
    <pc:docChg chg="undo custSel modSld">
      <pc:chgData name="Carlo Emilio Montanari" userId="c30cf62a-023f-42a5-9fb8-249fbb46a2c7" providerId="ADAL" clId="{32CD2651-0F7D-4724-81EC-676044329F44}" dt="2018-12-18T01:24:33.553" v="12"/>
      <pc:docMkLst>
        <pc:docMk/>
      </pc:docMkLst>
      <pc:sldChg chg="modSp">
        <pc:chgData name="Carlo Emilio Montanari" userId="c30cf62a-023f-42a5-9fb8-249fbb46a2c7" providerId="ADAL" clId="{32CD2651-0F7D-4724-81EC-676044329F44}" dt="2018-12-18T01:23:33.986" v="6" actId="313"/>
        <pc:sldMkLst>
          <pc:docMk/>
          <pc:sldMk cId="3214162779" sldId="269"/>
        </pc:sldMkLst>
        <pc:spChg chg="mod">
          <ac:chgData name="Carlo Emilio Montanari" userId="c30cf62a-023f-42a5-9fb8-249fbb46a2c7" providerId="ADAL" clId="{32CD2651-0F7D-4724-81EC-676044329F44}" dt="2018-12-18T01:23:33.986" v="6" actId="313"/>
          <ac:spMkLst>
            <pc:docMk/>
            <pc:sldMk cId="3214162779" sldId="269"/>
            <ac:spMk id="4" creationId="{F4C15C1D-0DC9-44E3-93E5-984897230C6E}"/>
          </ac:spMkLst>
        </pc:spChg>
      </pc:sldChg>
      <pc:sldChg chg="modSp">
        <pc:chgData name="Carlo Emilio Montanari" userId="c30cf62a-023f-42a5-9fb8-249fbb46a2c7" providerId="ADAL" clId="{32CD2651-0F7D-4724-81EC-676044329F44}" dt="2018-12-18T01:24:33.553" v="12"/>
        <pc:sldMkLst>
          <pc:docMk/>
          <pc:sldMk cId="4276872005" sldId="271"/>
        </pc:sldMkLst>
        <pc:picChg chg="mod">
          <ac:chgData name="Carlo Emilio Montanari" userId="c30cf62a-023f-42a5-9fb8-249fbb46a2c7" providerId="ADAL" clId="{32CD2651-0F7D-4724-81EC-676044329F44}" dt="2018-12-18T01:24:33.553" v="12"/>
          <ac:picMkLst>
            <pc:docMk/>
            <pc:sldMk cId="4276872005" sldId="271"/>
            <ac:picMk id="1026" creationId="{DDF6D593-5AF4-430C-B9CD-2377E81C4B3C}"/>
          </ac:picMkLst>
        </pc:picChg>
        <pc:picChg chg="mod">
          <ac:chgData name="Carlo Emilio Montanari" userId="c30cf62a-023f-42a5-9fb8-249fbb46a2c7" providerId="ADAL" clId="{32CD2651-0F7D-4724-81EC-676044329F44}" dt="2018-12-18T01:24:20.612" v="11" actId="1076"/>
          <ac:picMkLst>
            <pc:docMk/>
            <pc:sldMk cId="4276872005" sldId="271"/>
            <ac:picMk id="1028" creationId="{9CCE7C99-F1CF-42E8-ACED-CC7D2C69C58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19/12/2018</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19/12/2018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80</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19/12/2018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19/12/2018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19/12/2018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19/12/2018</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19/12/2018</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19/12/2018</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19/12/2018</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19/12/2018</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19/12/2018</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jpeg"/><Relationship Id="rId7" Type="http://schemas.openxmlformats.org/officeDocument/2006/relationships/image" Target="../media/image59.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50.svg"/><Relationship Id="rId5" Type="http://schemas.openxmlformats.org/officeDocument/2006/relationships/hyperlink" Target="https://www.remix3d.com/details/G009SVJ2MKFP" TargetMode="External"/><Relationship Id="rId10" Type="http://schemas.openxmlformats.org/officeDocument/2006/relationships/image" Target="../media/image49.png"/><Relationship Id="rId4" Type="http://schemas.microsoft.com/office/2017/06/relationships/model3d" Target="../media/model3d2.glb"/><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jp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4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IR receiver module</a:t>
            </a:r>
          </a:p>
          <a:p>
            <a:pPr lvl="1"/>
            <a:r>
              <a:rPr lang="it-IT"/>
              <a:t>Basically a TL1838 Infrared Receiver mounted on a pcb + LED to signal incoming IR message</a:t>
            </a:r>
          </a:p>
          <a:p>
            <a:pPr lvl="1"/>
            <a:r>
              <a:rPr lang="it-IT"/>
              <a:t>Allows car to receive signals from any el-cheapo IR transmitter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0" presetClass="entr" presetSubtype="12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additive="sum">
                                        <p:cTn id="24"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5"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8" presetID="39" presetClass="emph" presetSubtype="2" fill="hold" nodeType="withEffect">
                                  <p:stCondLst>
                                    <p:cond delay="0"/>
                                  </p:stCondLst>
                                  <p:childTnLst>
                                    <p:anim calcmode="lin" valueType="num">
                                      <p:cBhvr additive="sum">
                                        <p:cTn id="29" dur="2000" fill="hold"/>
                                        <p:tgtEl>
                                          <p:spTgt spid="4"/>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0" dur="2000" fill="hold"/>
                                        <p:tgtEl>
                                          <p:spTgt spid="4"/>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31" dur="2000" fill="hold"/>
                                        <p:tgtEl>
                                          <p:spTgt spid="4"/>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2" dur="2000" fill="hold"/>
                                        <p:tgtEl>
                                          <p:spTgt spid="4"/>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3" dur="2000" fill="hold"/>
                                        <p:tgtEl>
                                          <p:spTgt spid="4"/>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cxnSp>
        <p:nvCxnSpPr>
          <p:cNvPr id="15" name="Connettore 2 14">
            <a:extLst>
              <a:ext uri="{FF2B5EF4-FFF2-40B4-BE49-F238E27FC236}">
                <a16:creationId xmlns:a16="http://schemas.microsoft.com/office/drawing/2014/main" id="{D128EB8D-C4C8-4FB7-A073-740ED80D3ED9}"/>
              </a:ext>
            </a:extLst>
          </p:cNvPr>
          <p:cNvCxnSpPr>
            <a:cxnSpLocks/>
          </p:cNvCxnSpPr>
          <p:nvPr/>
        </p:nvCxnSpPr>
        <p:spPr>
          <a:xfrm flipV="1">
            <a:off x="6347921" y="3731822"/>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5B277E2E-D29F-46D7-A23D-5BA6E1D748BB}"/>
              </a:ext>
            </a:extLst>
          </p:cNvPr>
          <p:cNvCxnSpPr>
            <a:cxnSpLocks/>
          </p:cNvCxnSpPr>
          <p:nvPr/>
        </p:nvCxnSpPr>
        <p:spPr>
          <a:xfrm flipV="1">
            <a:off x="6862734" y="452758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3B290D64-1FE7-4E86-895F-E0483F0DD558}"/>
              </a:ext>
            </a:extLst>
          </p:cNvPr>
          <p:cNvCxnSpPr>
            <a:cxnSpLocks/>
          </p:cNvCxnSpPr>
          <p:nvPr/>
        </p:nvCxnSpPr>
        <p:spPr>
          <a:xfrm flipV="1">
            <a:off x="7441615" y="551251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a:xfrm>
            <a:off x="1295400" y="0"/>
            <a:ext cx="9601200" cy="1142385"/>
          </a:xfrm>
        </p:spPr>
        <p:txBody>
          <a:bodyPr/>
          <a:lstStyle/>
          <a:p>
            <a:r>
              <a:rPr lang="it-IT" dirty="0" err="1"/>
              <a:t>Let’s</a:t>
            </a:r>
            <a:r>
              <a:rPr lang="it-IT" dirty="0"/>
              <a:t> take a look </a:t>
            </a:r>
            <a:r>
              <a:rPr lang="it-IT" dirty="0" err="1"/>
              <a:t>at</a:t>
            </a:r>
            <a:r>
              <a:rPr lang="it-IT" dirty="0"/>
              <a:t> some hardware</a:t>
            </a:r>
          </a:p>
        </p:txBody>
      </p:sp>
      <p:sp>
        <p:nvSpPr>
          <p:cNvPr id="5" name="Titolo 1">
            <a:extLst>
              <a:ext uri="{FF2B5EF4-FFF2-40B4-BE49-F238E27FC236}">
                <a16:creationId xmlns:a16="http://schemas.microsoft.com/office/drawing/2014/main" id="{41FCAD49-4F87-4A6F-A287-23B6DFB09495}"/>
              </a:ext>
            </a:extLst>
          </p:cNvPr>
          <p:cNvSpPr txBox="1">
            <a:spLocks/>
          </p:cNvSpPr>
          <p:nvPr/>
        </p:nvSpPr>
        <p:spPr>
          <a:xfrm>
            <a:off x="5032299" y="51742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How </a:t>
            </a:r>
            <a:r>
              <a:rPr lang="it-IT" b="0" dirty="0" err="1">
                <a:ln w="0"/>
                <a:solidFill>
                  <a:schemeClr val="accent1"/>
                </a:solidFill>
                <a:effectLst>
                  <a:outerShdw blurRad="38100" dist="25400" dir="5400000" algn="ctr" rotWithShape="0">
                    <a:srgbClr val="6E747A">
                      <a:alpha val="43000"/>
                    </a:srgbClr>
                  </a:outerShdw>
                </a:effectLst>
              </a:rPr>
              <a:t>does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stuff</a:t>
            </a:r>
            <a:r>
              <a:rPr lang="it-IT" b="0" dirty="0">
                <a:ln w="0"/>
                <a:solidFill>
                  <a:schemeClr val="accent1"/>
                </a:solidFill>
                <a:effectLst>
                  <a:outerShdw blurRad="38100" dist="25400" dir="5400000" algn="ctr" rotWithShape="0">
                    <a:srgbClr val="6E747A">
                      <a:alpha val="43000"/>
                    </a:srgbClr>
                  </a:outerShdw>
                </a:effectLst>
              </a:rPr>
              <a:t> work?</a:t>
            </a:r>
          </a:p>
        </p:txBody>
      </p:sp>
      <p:pic>
        <p:nvPicPr>
          <p:cNvPr id="7" name="Immagine 6">
            <a:extLst>
              <a:ext uri="{FF2B5EF4-FFF2-40B4-BE49-F238E27FC236}">
                <a16:creationId xmlns:a16="http://schemas.microsoft.com/office/drawing/2014/main" id="{70C131F1-F86F-4D3A-853D-BE3FBFCC0DB9}"/>
              </a:ext>
            </a:extLst>
          </p:cNvPr>
          <p:cNvPicPr>
            <a:picLocks noChangeAspect="1"/>
          </p:cNvPicPr>
          <p:nvPr/>
        </p:nvPicPr>
        <p:blipFill>
          <a:blip r:embed="rId2"/>
          <a:stretch>
            <a:fillRect/>
          </a:stretch>
        </p:blipFill>
        <p:spPr>
          <a:xfrm>
            <a:off x="405317" y="1633347"/>
            <a:ext cx="6296633" cy="4194683"/>
          </a:xfrm>
          <a:prstGeom prst="rect">
            <a:avLst/>
          </a:prstGeom>
        </p:spPr>
      </p:pic>
      <p:sp>
        <p:nvSpPr>
          <p:cNvPr id="8" name="Rettangolo 7">
            <a:extLst>
              <a:ext uri="{FF2B5EF4-FFF2-40B4-BE49-F238E27FC236}">
                <a16:creationId xmlns:a16="http://schemas.microsoft.com/office/drawing/2014/main" id="{42FFCF0A-710E-4AD0-B124-1F913F0639F7}"/>
              </a:ext>
            </a:extLst>
          </p:cNvPr>
          <p:cNvSpPr/>
          <p:nvPr/>
        </p:nvSpPr>
        <p:spPr>
          <a:xfrm>
            <a:off x="1582280" y="1678416"/>
            <a:ext cx="1642759" cy="461665"/>
          </a:xfrm>
          <a:prstGeom prst="rect">
            <a:avLst/>
          </a:prstGeom>
        </p:spPr>
        <p:txBody>
          <a:bodyPr wrap="square">
            <a:spAutoFit/>
          </a:bodyPr>
          <a:lstStyle/>
          <a:p>
            <a:pPr algn="r"/>
            <a:r>
              <a:rPr lang="it-IT" sz="2400" b="1" dirty="0">
                <a:ln w="0"/>
                <a:solidFill>
                  <a:schemeClr val="accent1"/>
                </a:solidFill>
                <a:effectLst>
                  <a:outerShdw blurRad="38100" dist="25400" dir="5400000" algn="ctr" rotWithShape="0">
                    <a:srgbClr val="6E747A">
                      <a:alpha val="43000"/>
                    </a:srgbClr>
                  </a:outerShdw>
                </a:effectLst>
              </a:rPr>
              <a:t>US</a:t>
            </a:r>
          </a:p>
        </p:txBody>
      </p:sp>
      <p:sp>
        <p:nvSpPr>
          <p:cNvPr id="9" name="Rettangolo 8">
            <a:extLst>
              <a:ext uri="{FF2B5EF4-FFF2-40B4-BE49-F238E27FC236}">
                <a16:creationId xmlns:a16="http://schemas.microsoft.com/office/drawing/2014/main" id="{607F38C5-C5CD-4097-9DF7-698E576D7B51}"/>
              </a:ext>
            </a:extLst>
          </p:cNvPr>
          <p:cNvSpPr/>
          <p:nvPr/>
        </p:nvSpPr>
        <p:spPr>
          <a:xfrm>
            <a:off x="6905421" y="4924336"/>
            <a:ext cx="3593957" cy="1015663"/>
          </a:xfrm>
          <a:prstGeom prst="rect">
            <a:avLst/>
          </a:prstGeom>
        </p:spPr>
        <p:txBody>
          <a:bodyPr wrap="square">
            <a:spAutoFit/>
          </a:bodyPr>
          <a:lstStyle/>
          <a:p>
            <a:pPr algn="just"/>
            <a:r>
              <a:rPr lang="it-IT" sz="2000" b="1" dirty="0" err="1">
                <a:ln w="0"/>
                <a:solidFill>
                  <a:schemeClr val="accent1"/>
                </a:solidFill>
                <a:effectLst>
                  <a:outerShdw blurRad="38100" dist="25400" dir="5400000" algn="ctr" rotWithShape="0">
                    <a:srgbClr val="6E747A">
                      <a:alpha val="43000"/>
                    </a:srgbClr>
                  </a:outerShdw>
                </a:effectLst>
              </a:rPr>
              <a:t>mess</a:t>
            </a:r>
            <a:r>
              <a:rPr lang="it-IT" sz="2000" b="1" dirty="0">
                <a:ln w="0"/>
                <a:solidFill>
                  <a:schemeClr val="accent1"/>
                </a:solidFill>
                <a:effectLst>
                  <a:outerShdw blurRad="38100" dist="25400" dir="5400000" algn="ctr" rotWithShape="0">
                    <a:srgbClr val="6E747A">
                      <a:alpha val="43000"/>
                    </a:srgbClr>
                  </a:outerShdw>
                </a:effectLst>
              </a:rPr>
              <a:t> of jumper wires that </a:t>
            </a:r>
            <a:r>
              <a:rPr lang="it-IT" sz="2000" b="1" dirty="0" err="1">
                <a:ln w="0"/>
                <a:solidFill>
                  <a:schemeClr val="accent1"/>
                </a:solidFill>
                <a:effectLst>
                  <a:outerShdw blurRad="38100" dist="25400" dir="5400000" algn="ctr" rotWithShape="0">
                    <a:srgbClr val="6E747A">
                      <a:alpha val="43000"/>
                    </a:srgbClr>
                  </a:outerShdw>
                </a:effectLst>
              </a:rPr>
              <a:t>doesn’t</a:t>
            </a:r>
            <a:r>
              <a:rPr lang="it-IT" sz="2000" b="1" dirty="0">
                <a:ln w="0"/>
                <a:solidFill>
                  <a:schemeClr val="accent1"/>
                </a:solidFill>
                <a:effectLst>
                  <a:outerShdw blurRad="38100" dist="25400" dir="5400000" algn="ctr" rotWithShape="0">
                    <a:srgbClr val="6E747A">
                      <a:alpha val="43000"/>
                    </a:srgbClr>
                  </a:outerShdw>
                </a:effectLst>
              </a:rPr>
              <a:t> </a:t>
            </a:r>
            <a:r>
              <a:rPr lang="it-IT" sz="2000" b="1" dirty="0" err="1">
                <a:ln w="0"/>
                <a:solidFill>
                  <a:schemeClr val="accent1"/>
                </a:solidFill>
                <a:effectLst>
                  <a:outerShdw blurRad="38100" dist="25400" dir="5400000" algn="ctr" rotWithShape="0">
                    <a:srgbClr val="6E747A">
                      <a:alpha val="43000"/>
                    </a:srgbClr>
                  </a:outerShdw>
                </a:effectLst>
              </a:rPr>
              <a:t>seem</a:t>
            </a:r>
            <a:r>
              <a:rPr lang="it-IT" sz="2000" b="1" dirty="0">
                <a:ln w="0"/>
                <a:solidFill>
                  <a:schemeClr val="accent1"/>
                </a:solidFill>
                <a:effectLst>
                  <a:outerShdw blurRad="38100" dist="25400" dir="5400000" algn="ctr" rotWithShape="0">
                    <a:srgbClr val="6E747A">
                      <a:alpha val="43000"/>
                    </a:srgbClr>
                  </a:outerShdw>
                </a:effectLst>
              </a:rPr>
              <a:t> to work and we don’t know why</a:t>
            </a:r>
          </a:p>
        </p:txBody>
      </p:sp>
      <p:sp>
        <p:nvSpPr>
          <p:cNvPr id="10" name="Rettangolo 9">
            <a:extLst>
              <a:ext uri="{FF2B5EF4-FFF2-40B4-BE49-F238E27FC236}">
                <a16:creationId xmlns:a16="http://schemas.microsoft.com/office/drawing/2014/main" id="{ECE29BA3-3E0F-4EE9-A9BA-97B065CFCB88}"/>
              </a:ext>
            </a:extLst>
          </p:cNvPr>
          <p:cNvSpPr/>
          <p:nvPr/>
        </p:nvSpPr>
        <p:spPr>
          <a:xfrm>
            <a:off x="1692622" y="5284803"/>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2" name="Rettangolo 11">
            <a:extLst>
              <a:ext uri="{FF2B5EF4-FFF2-40B4-BE49-F238E27FC236}">
                <a16:creationId xmlns:a16="http://schemas.microsoft.com/office/drawing/2014/main" id="{BA8487F8-E260-4305-876A-AFDF4128CF48}"/>
              </a:ext>
            </a:extLst>
          </p:cNvPr>
          <p:cNvSpPr/>
          <p:nvPr/>
        </p:nvSpPr>
        <p:spPr>
          <a:xfrm rot="1190571">
            <a:off x="4100907" y="3311847"/>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3" name="Rettangolo 12">
            <a:extLst>
              <a:ext uri="{FF2B5EF4-FFF2-40B4-BE49-F238E27FC236}">
                <a16:creationId xmlns:a16="http://schemas.microsoft.com/office/drawing/2014/main" id="{1DC56DED-ECFF-4298-8738-00E91B0EBCD1}"/>
              </a:ext>
            </a:extLst>
          </p:cNvPr>
          <p:cNvSpPr/>
          <p:nvPr/>
        </p:nvSpPr>
        <p:spPr>
          <a:xfrm rot="19817421">
            <a:off x="509441" y="4348551"/>
            <a:ext cx="1976295"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cxnSp>
        <p:nvCxnSpPr>
          <p:cNvPr id="17" name="Connettore 2 16">
            <a:extLst>
              <a:ext uri="{FF2B5EF4-FFF2-40B4-BE49-F238E27FC236}">
                <a16:creationId xmlns:a16="http://schemas.microsoft.com/office/drawing/2014/main" id="{6A45AA62-7058-4DD1-8525-E1FF46E14651}"/>
              </a:ext>
            </a:extLst>
          </p:cNvPr>
          <p:cNvCxnSpPr>
            <a:cxnSpLocks/>
          </p:cNvCxnSpPr>
          <p:nvPr/>
        </p:nvCxnSpPr>
        <p:spPr>
          <a:xfrm flipH="1" flipV="1">
            <a:off x="4506295" y="5212095"/>
            <a:ext cx="2330524" cy="1332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25936AF-93C2-472D-BA3D-CFF9DA7A3ECB}"/>
              </a:ext>
            </a:extLst>
          </p:cNvPr>
          <p:cNvCxnSpPr>
            <a:cxnSpLocks/>
          </p:cNvCxnSpPr>
          <p:nvPr/>
        </p:nvCxnSpPr>
        <p:spPr>
          <a:xfrm flipH="1" flipV="1">
            <a:off x="3787064" y="4136939"/>
            <a:ext cx="3016622" cy="1208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09552D3C-E82B-4DB0-999F-8CE21F405B4C}"/>
              </a:ext>
            </a:extLst>
          </p:cNvPr>
          <p:cNvCxnSpPr>
            <a:cxnSpLocks/>
          </p:cNvCxnSpPr>
          <p:nvPr/>
        </p:nvCxnSpPr>
        <p:spPr>
          <a:xfrm flipH="1">
            <a:off x="1939017" y="1974151"/>
            <a:ext cx="751618" cy="27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U2 module that has the IR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mappa&#10;&#10;Descrizione generata automaticamente">
            <a:extLst>
              <a:ext uri="{FF2B5EF4-FFF2-40B4-BE49-F238E27FC236}">
                <a16:creationId xmlns:a16="http://schemas.microsoft.com/office/drawing/2014/main" id="{00260394-E538-48A0-A382-5FAD29433AC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466" y="1056806"/>
            <a:ext cx="10382458" cy="5026429"/>
          </a:xfrm>
        </p:spPr>
      </p:pic>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500"/>
                                        <p:tgtEl>
                                          <p:spTgt spid="6">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a:t>
            </a:r>
          </a:p>
          <a:p>
            <a:r>
              <a:rPr lang="en-US" dirty="0"/>
              <a:t>Squelch control (i.e. cutting receiver during transmission in order to avoid bogus echoes)</a:t>
            </a:r>
          </a:p>
          <a:p>
            <a:r>
              <a:rPr lang="en-US" dirty="0"/>
              <a:t>Receiving processed signal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r>
              <a:rPr lang="en-US" dirty="0"/>
              <a:t>Quad op-amp (low grade 1MHz unity gain bandwidth device)</a:t>
            </a:r>
          </a:p>
          <a:p>
            <a:pPr marL="0" indent="0">
              <a:buFont typeface="Arial" pitchFamily="34" charset="0"/>
              <a:buNone/>
            </a:pPr>
            <a:endParaRPr lang="en-US" b="1" dirty="0"/>
          </a:p>
          <a:p>
            <a:endParaRPr lang="en-US" dirty="0"/>
          </a:p>
          <a:p>
            <a:endParaRPr lang="en-US" dirty="0"/>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533326" y="3071431"/>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2246769"/>
          </a:xfrm>
          <a:prstGeom prst="rect">
            <a:avLst/>
          </a:prstGeom>
          <a:noFill/>
        </p:spPr>
        <p:txBody>
          <a:bodyPr wrap="square" rtlCol="0">
            <a:spAutoFit/>
          </a:bodyPr>
          <a:lstStyle/>
          <a:p>
            <a:pPr algn="just"/>
            <a:r>
              <a:rPr lang="en-US" sz="2000" dirty="0"/>
              <a:t>First stage (</a:t>
            </a:r>
            <a:r>
              <a:rPr lang="en-US" sz="2000" b="1" dirty="0"/>
              <a:t>U2D</a:t>
            </a:r>
            <a:r>
              <a:rPr lang="en-US" sz="2000" dirty="0"/>
              <a:t>, </a:t>
            </a:r>
            <a:r>
              <a:rPr lang="en-US" sz="2000" b="1" dirty="0"/>
              <a:t>R1</a:t>
            </a:r>
            <a:r>
              <a:rPr lang="en-US" sz="2000" dirty="0"/>
              <a:t> and </a:t>
            </a:r>
            <a:r>
              <a:rPr lang="en-US" sz="2000" b="1" dirty="0"/>
              <a:t>R2</a:t>
            </a:r>
            <a:r>
              <a:rPr lang="en-US" sz="2000" dirty="0"/>
              <a:t>) is an inverting amplifier of the </a:t>
            </a:r>
            <a:r>
              <a:rPr lang="en-US" sz="2000" b="1" dirty="0"/>
              <a:t>RX transducer signal</a:t>
            </a:r>
            <a:r>
              <a:rPr lang="en-US" sz="2000" dirty="0"/>
              <a:t>, with gain around 5.6 (allowing for tolerances). The output is attenuated with reference to mid-rail by </a:t>
            </a:r>
            <a:r>
              <a:rPr lang="en-US" sz="2000" b="1" dirty="0"/>
              <a:t>R3</a:t>
            </a:r>
            <a:r>
              <a:rPr lang="en-US" sz="2000" dirty="0"/>
              <a:t> and </a:t>
            </a:r>
            <a:r>
              <a:rPr lang="en-US" sz="2000" b="1" dirty="0"/>
              <a:t>R4</a:t>
            </a:r>
            <a:r>
              <a:rPr lang="en-US" sz="2000" dirty="0"/>
              <a:t>.</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530208" y="1982557"/>
            <a:ext cx="3977898" cy="1015663"/>
          </a:xfrm>
          <a:prstGeom prst="rect">
            <a:avLst/>
          </a:prstGeom>
          <a:noFill/>
        </p:spPr>
        <p:txBody>
          <a:bodyPr wrap="square" rtlCol="0">
            <a:spAutoFit/>
          </a:bodyPr>
          <a:lstStyle/>
          <a:p>
            <a:pPr algn="just"/>
            <a:r>
              <a:rPr lang="en-US" sz="2000" dirty="0"/>
              <a:t>Third stage (</a:t>
            </a:r>
            <a:r>
              <a:rPr lang="en-US" sz="2000" b="1" dirty="0"/>
              <a:t>U2B</a:t>
            </a:r>
            <a:r>
              <a:rPr lang="en-US" sz="2000" dirty="0"/>
              <a:t>, </a:t>
            </a:r>
            <a:r>
              <a:rPr lang="en-US" sz="2000" b="1" dirty="0"/>
              <a:t>R6</a:t>
            </a:r>
            <a:r>
              <a:rPr lang="en-US" sz="2000" dirty="0"/>
              <a:t> and </a:t>
            </a:r>
            <a:r>
              <a:rPr lang="en-US" sz="2000" b="1" dirty="0"/>
              <a:t>R7</a:t>
            </a:r>
            <a:r>
              <a:rPr lang="en-US" sz="2000" dirty="0"/>
              <a:t>) is another amplifier with gain of approximately </a:t>
            </a:r>
            <a:r>
              <a:rPr lang="en-US" sz="2000" b="1" dirty="0"/>
              <a:t>10</a:t>
            </a:r>
            <a:r>
              <a:rPr lang="en-US" sz="2000" dirty="0"/>
              <a:t>.</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a:t>
            </a:r>
            <a:r>
              <a:rPr lang="en-US" dirty="0"/>
              <a:t>r)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pic>
        <p:nvPicPr>
          <p:cNvPr id="5" name="Segnaposto contenuto 4">
            <a:extLst>
              <a:ext uri="{FF2B5EF4-FFF2-40B4-BE49-F238E27FC236}">
                <a16:creationId xmlns:a16="http://schemas.microsoft.com/office/drawing/2014/main" id="{DE3AF5D3-96DC-4118-ACA7-8E0731218D5B}"/>
              </a:ext>
            </a:extLst>
          </p:cNvPr>
          <p:cNvPicPr>
            <a:picLocks noGrp="1" noChangeAspect="1"/>
          </p:cNvPicPr>
          <p:nvPr>
            <p:ph sz="half" idx="1"/>
          </p:nvPr>
        </p:nvPicPr>
        <p:blipFill>
          <a:blip r:embed="rId2">
            <a:clrChange>
              <a:clrFrom>
                <a:srgbClr val="FFFBF8"/>
              </a:clrFrom>
              <a:clrTo>
                <a:srgbClr val="FFFBF8">
                  <a:alpha val="0"/>
                </a:srgbClr>
              </a:clrTo>
            </a:clrChange>
          </a:blip>
          <a:stretch>
            <a:fillRect/>
          </a:stretch>
        </p:blipFill>
        <p:spPr>
          <a:xfrm>
            <a:off x="785734" y="1981199"/>
            <a:ext cx="4572000" cy="3524250"/>
          </a:xfrm>
          <a:prstGeom prst="rect">
            <a:avLst/>
          </a:prstGeom>
        </p:spPr>
      </p:pic>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a:t>transistor</a:t>
            </a:r>
            <a:r>
              <a:rPr lang="en-US" dirty="0"/>
              <a:t> that acts as a switch on the I/O pin (nr. 2 connection).</a:t>
            </a:r>
          </a:p>
          <a:p>
            <a:pPr marL="0" indent="0" algn="just">
              <a:buNone/>
            </a:pPr>
            <a:r>
              <a:rPr lang="en-US" dirty="0"/>
              <a:t>The Active Buzzer B1 has a built-in oscillating source that will make a precise sound wave when electrified.</a:t>
            </a:r>
          </a:p>
        </p:txBody>
      </p:sp>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(odissey)</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a:t>I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Lazy</a:t>
            </a:r>
            <a:r>
              <a:rPr lang="it-IT" b="1" dirty="0"/>
              <a:t> </a:t>
            </a:r>
            <a:r>
              <a:rPr lang="it-IT" b="1" dirty="0" err="1"/>
              <a:t>solution</a:t>
            </a:r>
            <a:endParaRPr lang="it-IT" b="1" dirty="0"/>
          </a:p>
          <a:p>
            <a:pPr lvl="1" algn="just"/>
            <a:r>
              <a:rPr lang="it-IT" dirty="0" err="1"/>
              <a:t>Automatically</a:t>
            </a:r>
            <a:r>
              <a:rPr lang="it-IT" dirty="0"/>
              <a:t> best </a:t>
            </a:r>
            <a:r>
              <a:rPr lang="it-IT"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 WAIT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500"/>
                            </p:stCondLst>
                            <p:childTnLst>
                              <p:par>
                                <p:cTn id="31" presetID="0" presetClass="path" presetSubtype="0" accel="50000" decel="50000" fill="hold" nodeType="afterEffect">
                                  <p:stCondLst>
                                    <p:cond delay="0"/>
                                  </p:stCondLst>
                                  <p:childTnLst>
                                    <p:animMotion origin="layout" path="M 4.79167E-6 -3.7037E-6 L 0.00039 0.0632 L 0.17656 0.05139 L 0.1901 0.25024 L 0.31354 0.26227 L 0.32421 0.20093 " pathEditMode="relative" rAng="0" ptsTypes="AAAAAA">
                                      <p:cBhvr>
                                        <p:cTn id="32" dur="5000" fill="hold"/>
                                        <p:tgtEl>
                                          <p:spTgt spid="30"/>
                                        </p:tgtEl>
                                        <p:attrNameLst>
                                          <p:attrName>ppt_x</p:attrName>
                                          <p:attrName>ppt_y</p:attrName>
                                        </p:attrNameLst>
                                      </p:cBhvr>
                                      <p:rCtr x="16211" y="1310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a:t>
            </a:r>
            <a:r>
              <a:rPr lang="it-IT" dirty="0" err="1"/>
              <a:t>was</a:t>
            </a:r>
            <a:r>
              <a:rPr lang="it-IT" dirty="0"/>
              <a:t>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Didn’t</a:t>
            </a:r>
            <a:r>
              <a:rPr lang="it-IT" dirty="0"/>
              <a:t> remember the post </a:t>
            </a:r>
            <a:r>
              <a:rPr lang="it-IT" dirty="0" err="1"/>
              <a:t>saying</a:t>
            </a:r>
            <a:r>
              <a:rPr lang="it-IT" dirty="0"/>
              <a:t> anything definitive </a:t>
            </a:r>
            <a:r>
              <a:rPr lang="it-IT" dirty="0" err="1"/>
              <a:t>at</a:t>
            </a:r>
            <a:r>
              <a:rPr lang="it-IT" dirty="0"/>
              <a:t> the time, but just for the </a:t>
            </a:r>
            <a:r>
              <a:rPr lang="it-IT" dirty="0" err="1"/>
              <a:t>sake</a:t>
            </a:r>
            <a:r>
              <a:rPr lang="it-IT" dirty="0"/>
              <a:t> of it I </a:t>
            </a:r>
            <a:r>
              <a:rPr lang="it-IT" dirty="0" err="1"/>
              <a:t>decided</a:t>
            </a:r>
            <a:r>
              <a:rPr lang="it-IT" dirty="0"/>
              <a:t> to look back.</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2313987" y="3806248"/>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a:t>With the benediction of the Espressif CEO I could finally lazily connect my ESP8266 to 5V logic without any remorse</a:t>
            </a:r>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a:t>Ok, that looks good, can we finally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a:t>To be programmed using the Arduino IDE, the ESP8266 needs the </a:t>
            </a:r>
            <a:r>
              <a:rPr lang="it-IT" b="1"/>
              <a:t>AT Firmware </a:t>
            </a:r>
            <a:r>
              <a:rPr lang="it-IT"/>
              <a:t>by Espressif</a:t>
            </a:r>
            <a:endParaRPr lang="it-IT" b="1"/>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par>
                                <p:cTn id="7" presetID="37" presetClass="emph" presetSubtype="128" repeatCount="indefinite" accel="10000" decel="10000" fill="hold" nodeType="withEffect">
                                  <p:stCondLst>
                                    <p:cond delay="0"/>
                                  </p:stCondLst>
                                  <p:childTnLst>
                                    <p:animRot by="21600000">
                                      <p:cBhvr>
                                        <p:cTn id="8" dur="20000" fill="hold"/>
                                        <p:tgtEl>
                                          <p:spTgt spid="30"/>
                                        </p:tgtEl>
                                        <p:attrNameLst>
                                          <p:attrName>3d.view.rotation.y</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easy </a:t>
            </a:r>
            <a:r>
              <a:rPr lang="it-IT" dirty="0" err="1"/>
              <a:t>peasy</a:t>
            </a:r>
            <a:r>
              <a:rPr lang="it-IT" dirty="0"/>
              <a:t> no?</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err="1">
                <a:ln w="0"/>
                <a:solidFill>
                  <a:schemeClr val="accent1"/>
                </a:solidFill>
                <a:effectLst>
                  <a:outerShdw blurRad="38100" dist="25400" dir="5400000" algn="ctr" rotWithShape="0">
                    <a:srgbClr val="6E747A">
                      <a:alpha val="43000"/>
                    </a:srgbClr>
                  </a:outerShdw>
                </a:effectLst>
              </a:rPr>
              <a:t>kinda</a:t>
            </a:r>
            <a:r>
              <a:rPr lang="it-IT" dirty="0">
                <a:ln w="0"/>
                <a:solidFill>
                  <a:schemeClr val="accent1"/>
                </a:solidFill>
                <a:effectLst>
                  <a:outerShdw blurRad="38100" dist="25400" dir="5400000" algn="ctr" rotWithShape="0">
                    <a:srgbClr val="6E747A">
                      <a:alpha val="43000"/>
                    </a:srgbClr>
                  </a:outerShdw>
                </a:effectLst>
              </a:rPr>
              <a: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we’re</a:t>
            </a:r>
            <a:r>
              <a:rPr lang="it-IT" dirty="0"/>
              <a:t> </a:t>
            </a:r>
            <a:r>
              <a:rPr lang="it-IT" dirty="0" err="1"/>
              <a:t>both</a:t>
            </a:r>
            <a:r>
              <a:rPr lang="it-IT" dirty="0"/>
              <a:t> </a:t>
            </a:r>
            <a:r>
              <a:rPr lang="it-IT" dirty="0" err="1"/>
              <a:t>broke</a:t>
            </a:r>
            <a:r>
              <a:rPr lang="it-IT" dirty="0"/>
              <a:t> and </a:t>
            </a:r>
            <a:r>
              <a:rPr lang="it-IT" dirty="0" err="1"/>
              <a:t>lazy</a:t>
            </a:r>
            <a:r>
              <a:rPr lang="it-IT" dirty="0"/>
              <a:t>.</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6" grpId="0"/>
      <p:bldP spid="26" grpId="0" animBg="1"/>
      <p:bldP spid="29" grpId="0" animBg="1"/>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err="1"/>
              <a:t>This</a:t>
            </a:r>
            <a:r>
              <a:rPr lang="it-IT" dirty="0"/>
              <a:t> </a:t>
            </a:r>
            <a:r>
              <a:rPr lang="it-IT" dirty="0" err="1"/>
              <a:t>is</a:t>
            </a:r>
            <a:r>
              <a:rPr lang="it-IT" dirty="0"/>
              <a:t> </a:t>
            </a:r>
            <a:r>
              <a:rPr lang="it-IT" dirty="0" err="1"/>
              <a:t>clearly</a:t>
            </a:r>
            <a:r>
              <a:rPr lang="it-IT" dirty="0"/>
              <a:t> power-</a:t>
            </a:r>
            <a:r>
              <a:rPr lang="it-IT" dirty="0" err="1"/>
              <a:t>related</a:t>
            </a:r>
            <a:r>
              <a:rPr lang="it-IT" dirty="0"/>
              <a:t> </a:t>
            </a:r>
            <a:r>
              <a:rPr lang="it-IT" dirty="0" err="1"/>
              <a:t>stuff</a:t>
            </a:r>
            <a:r>
              <a:rPr lang="it-IT" dirty="0"/>
              <a:t> we don’t care for...</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These</a:t>
            </a:r>
            <a:r>
              <a:rPr lang="it-IT" dirty="0"/>
              <a:t> are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7" grpId="0"/>
      <p:bldP spid="23" grpId="0" animBg="1"/>
      <p:bldP spid="24" grpId="0" animBg="1"/>
      <p:bldP spid="32"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pic>
        <p:nvPicPr>
          <p:cNvPr id="8" name="Elemento grafico 7" descr="Salvadanaio">
            <a:extLst>
              <a:ext uri="{FF2B5EF4-FFF2-40B4-BE49-F238E27FC236}">
                <a16:creationId xmlns:a16="http://schemas.microsoft.com/office/drawing/2014/main" id="{C8AE0B9C-71EA-4B1E-BA76-37687E6EA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82909" y="4889790"/>
            <a:ext cx="1492167" cy="1492167"/>
          </a:xfrm>
          <a:prstGeom prst="rect">
            <a:avLst/>
          </a:prstGeom>
        </p:spPr>
      </p:pic>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4"/>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5"/>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500"/>
                                        <p:tgtEl>
                                          <p:spTgt spid="1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The Mega </a:t>
            </a:r>
            <a:r>
              <a:rPr lang="it-IT" dirty="0" err="1"/>
              <a:t>has</a:t>
            </a:r>
            <a:r>
              <a:rPr lang="it-IT" dirty="0"/>
              <a:t> a </a:t>
            </a:r>
            <a:r>
              <a:rPr lang="it-IT" dirty="0" err="1"/>
              <a:t>soldered</a:t>
            </a:r>
            <a:r>
              <a:rPr lang="it-IT" dirty="0"/>
              <a:t> </a:t>
            </a:r>
            <a:r>
              <a:rPr lang="it-IT" b="1" dirty="0"/>
              <a:t>ATMEGA2560 </a:t>
            </a:r>
            <a:r>
              <a:rPr lang="it-IT" dirty="0"/>
              <a:t>controller that </a:t>
            </a:r>
            <a:r>
              <a:rPr lang="it-IT" dirty="0" err="1"/>
              <a:t>might</a:t>
            </a:r>
            <a:r>
              <a:rPr lang="it-IT" dirty="0"/>
              <a:t> be </a:t>
            </a:r>
            <a:r>
              <a:rPr lang="it-IT" dirty="0" err="1"/>
              <a:t>little</a:t>
            </a:r>
            <a:r>
              <a:rPr lang="it-IT" dirty="0"/>
              <a:t> bit </a:t>
            </a:r>
            <a:r>
              <a:rPr lang="it-IT" dirty="0" err="1"/>
              <a:t>impractical</a:t>
            </a:r>
            <a:r>
              <a:rPr lang="it-IT" dirty="0"/>
              <a:t> to </a:t>
            </a:r>
            <a:r>
              <a:rPr lang="it-IT" dirty="0" err="1"/>
              <a:t>remove</a:t>
            </a:r>
            <a:r>
              <a:rPr lang="it-IT" dirty="0"/>
              <a:t>.</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err="1"/>
              <a:t>If</a:t>
            </a:r>
            <a:r>
              <a:rPr lang="it-IT" dirty="0"/>
              <a:t> we </a:t>
            </a:r>
            <a:r>
              <a:rPr lang="it-IT" dirty="0" err="1"/>
              <a:t>can’t</a:t>
            </a:r>
            <a:r>
              <a:rPr lang="it-IT" dirty="0"/>
              <a:t> </a:t>
            </a:r>
            <a:r>
              <a:rPr lang="it-IT" dirty="0" err="1"/>
              <a:t>remove</a:t>
            </a:r>
            <a:r>
              <a:rPr lang="it-IT" dirty="0"/>
              <a:t>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reset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026" name="Picture 2">
            <a:extLst>
              <a:ext uri="{FF2B5EF4-FFF2-40B4-BE49-F238E27FC236}">
                <a16:creationId xmlns:a16="http://schemas.microsoft.com/office/drawing/2014/main" id="{D00EA564-AE4A-4948-86C5-7144A4F6C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244664"/>
            <a:ext cx="44577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a:t>Of course, whe everything works, something unexpected happens.</a:t>
            </a:r>
            <a:endParaRPr lang="it-IT" dirty="0"/>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382517" y="1565276"/>
            <a:ext cx="277540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and I fried everything</a:t>
            </a:r>
            <a:endParaRPr lang="it-IT" dirty="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After repeating the same operation at least 10 times, I accidentally shorted a different pin to ground.</a:t>
            </a:r>
            <a:endParaRPr lang="it-IT" dirty="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a:t>This fried the poor controller…</a:t>
            </a:r>
            <a:endParaRPr lang="it-IT" dirty="0"/>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0" presetClass="path" presetSubtype="0" accel="50000" decel="50000" fill="hold" nodeType="withEffect">
                                  <p:stCondLst>
                                    <p:cond delay="0"/>
                                  </p:stCondLst>
                                  <p:childTnLst>
                                    <p:animMotion origin="layout" path="M -1.04167E-6 -3.7037E-7 L 0.10547 0.02037 " pathEditMode="relative" rAng="0" ptsTypes="AA">
                                      <p:cBhvr>
                                        <p:cTn id="27" dur="2000" fill="hold"/>
                                        <p:tgtEl>
                                          <p:spTgt spid="13"/>
                                        </p:tgtEl>
                                        <p:attrNameLst>
                                          <p:attrName>ppt_x</p:attrName>
                                          <p:attrName>ppt_y</p:attrName>
                                        </p:attrNameLst>
                                      </p:cBhvr>
                                      <p:rCtr x="4427" y="-116"/>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5"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a:ln w="0"/>
              </a:rPr>
              <a:t>Option #1: trash it, finally</a:t>
            </a:r>
          </a:p>
          <a:p>
            <a:pPr lvl="1" algn="just"/>
            <a:r>
              <a:rPr lang="it-IT">
                <a:ln w="0"/>
              </a:rPr>
              <a:t>and change it with a more reasonable board, like the NodeMCU, that has it’s own USB UART hardware.</a:t>
            </a:r>
          </a:p>
          <a:p>
            <a:pPr algn="just"/>
            <a:r>
              <a:rPr lang="it-IT" b="1">
                <a:ln w="0"/>
              </a:rPr>
              <a:t>Option #2: the hard way</a:t>
            </a:r>
          </a:p>
          <a:p>
            <a:pPr lvl="1" algn="just"/>
            <a:r>
              <a:rPr lang="it-IT">
                <a:ln w="0"/>
              </a:rPr>
              <a:t>Order just the ESP8266 controller, without any additional hardware, and substitute it to the fried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guess which way we went...</a:t>
            </a:r>
            <a:endParaRPr lang="it-IT" dirty="0">
              <a:ln w="0"/>
              <a:solidFill>
                <a:schemeClr val="accent1"/>
              </a:solidFill>
              <a:effectLst>
                <a:outerShdw blurRad="38100" dist="25400" dir="5400000" algn="ctr" rotWithShape="0">
                  <a:srgbClr val="6E747A">
                    <a:alpha val="43000"/>
                  </a:srgbClr>
                </a:outerShdw>
              </a:effectLst>
            </a:endParaRP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a:t>(we actually ordered both, but it was just a bit more than a week before Christmas and the NodeMCU parcel was </a:t>
            </a:r>
            <a:r>
              <a:rPr lang="it-IT" b="1"/>
              <a:t>LOST, </a:t>
            </a:r>
            <a:r>
              <a:rPr lang="it-IT"/>
              <a:t>until a day after we took the hard way)</a:t>
            </a:r>
            <a:endParaRPr lang="it-IT" dirty="0"/>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a:t>Had to slightly change the flashing settings because the new chip was a </a:t>
            </a:r>
            <a:r>
              <a:rPr lang="it-IT" b="1"/>
              <a:t>different revision </a:t>
            </a:r>
            <a:r>
              <a:rPr lang="it-IT"/>
              <a:t>(took some trial and error to figure out) </a:t>
            </a:r>
            <a:endParaRPr lang="it-IT" dirty="0"/>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nodePh="1">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Sometimes</a:t>
            </a:r>
            <a:r>
              <a:rPr lang="it-IT" dirty="0"/>
              <a:t> we </a:t>
            </a:r>
            <a:r>
              <a:rPr lang="it-IT" dirty="0" err="1"/>
              <a:t>may</a:t>
            </a:r>
            <a:r>
              <a:rPr lang="it-IT" dirty="0"/>
              <a:t> need to output an </a:t>
            </a:r>
            <a:r>
              <a:rPr lang="it-IT" dirty="0" err="1"/>
              <a:t>arbitrary</a:t>
            </a:r>
            <a:r>
              <a:rPr lang="it-IT" dirty="0"/>
              <a:t> </a:t>
            </a:r>
            <a:r>
              <a:rPr lang="it-IT" dirty="0" err="1"/>
              <a:t>voltage</a:t>
            </a:r>
            <a:r>
              <a:rPr lang="it-IT" dirty="0"/>
              <a:t> </a:t>
            </a:r>
            <a:r>
              <a:rPr lang="it-IT" dirty="0" err="1"/>
              <a:t>between</a:t>
            </a:r>
            <a:r>
              <a:rPr lang="it-IT" dirty="0"/>
              <a:t> 0V and 5V, </a:t>
            </a:r>
            <a:r>
              <a:rPr lang="it-IT" dirty="0" err="1"/>
              <a:t>that’s</a:t>
            </a:r>
            <a:r>
              <a:rPr lang="it-IT" dirty="0"/>
              <a:t> the case </a:t>
            </a:r>
            <a:r>
              <a:rPr lang="it-IT" dirty="0" err="1"/>
              <a:t>when</a:t>
            </a:r>
            <a:r>
              <a:rPr lang="it-IT" dirty="0"/>
              <a:t> </a:t>
            </a:r>
            <a:r>
              <a:rPr lang="it-IT" dirty="0" err="1"/>
              <a:t>we’re</a:t>
            </a:r>
            <a:r>
              <a:rPr lang="it-IT" dirty="0"/>
              <a:t> </a:t>
            </a:r>
            <a:r>
              <a:rPr lang="it-IT" dirty="0" err="1"/>
              <a:t>trying</a:t>
            </a:r>
            <a:r>
              <a:rPr lang="it-IT" dirty="0"/>
              <a:t> to </a:t>
            </a:r>
            <a:r>
              <a:rPr lang="it-IT" dirty="0" err="1"/>
              <a:t>encode</a:t>
            </a:r>
            <a:r>
              <a:rPr lang="it-IT" dirty="0"/>
              <a:t> a speed for the car, </a:t>
            </a:r>
            <a:r>
              <a:rPr lang="it-IT" dirty="0" err="1"/>
              <a:t>how</a:t>
            </a:r>
            <a:r>
              <a:rPr lang="it-IT" dirty="0"/>
              <a:t> </a:t>
            </a:r>
            <a:r>
              <a:rPr lang="it-IT" dirty="0" err="1"/>
              <a:t>is</a:t>
            </a:r>
            <a:r>
              <a:rPr lang="it-IT" dirty="0"/>
              <a:t> it </a:t>
            </a:r>
            <a:r>
              <a:rPr lang="it-IT" dirty="0" err="1"/>
              <a:t>done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59522" y="5734266"/>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2860670"/>
            <a:ext cx="5237905" cy="232093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reproduce</a:t>
            </a:r>
            <a:r>
              <a:rPr lang="it-IT" dirty="0"/>
              <a:t> an </a:t>
            </a:r>
            <a:r>
              <a:rPr lang="it-IT" dirty="0" err="1"/>
              <a:t>arbitrary</a:t>
            </a:r>
            <a:r>
              <a:rPr lang="it-IT" dirty="0"/>
              <a:t> </a:t>
            </a:r>
            <a:r>
              <a:rPr lang="it-IT" dirty="0" err="1"/>
              <a:t>voltage</a:t>
            </a:r>
            <a:r>
              <a:rPr lang="it-IT" dirty="0"/>
              <a:t> </a:t>
            </a:r>
            <a:r>
              <a:rPr lang="it-IT" dirty="0" err="1"/>
              <a:t>between</a:t>
            </a:r>
            <a:r>
              <a:rPr lang="it-IT" dirty="0"/>
              <a:t> 0 and 5V by </a:t>
            </a:r>
            <a:r>
              <a:rPr lang="it-IT" dirty="0" err="1"/>
              <a:t>rapidly</a:t>
            </a:r>
            <a:r>
              <a:rPr lang="it-IT" dirty="0"/>
              <a:t> switching a </a:t>
            </a:r>
            <a:r>
              <a:rPr lang="it-IT" dirty="0" err="1"/>
              <a:t>digital</a:t>
            </a:r>
            <a:r>
              <a:rPr lang="it-IT" dirty="0"/>
              <a:t> pin and </a:t>
            </a:r>
            <a:r>
              <a:rPr lang="it-IT" dirty="0" err="1"/>
              <a:t>then</a:t>
            </a:r>
            <a:r>
              <a:rPr lang="it-IT" dirty="0"/>
              <a:t> </a:t>
            </a:r>
            <a:r>
              <a:rPr lang="it-IT" dirty="0" err="1"/>
              <a:t>observing</a:t>
            </a:r>
            <a:r>
              <a:rPr lang="it-IT" dirty="0"/>
              <a:t> a time average: by changing the duty </a:t>
            </a:r>
            <a:r>
              <a:rPr lang="it-IT" dirty="0" err="1"/>
              <a:t>cycle</a:t>
            </a:r>
            <a:r>
              <a:rPr lang="it-IT" dirty="0"/>
              <a:t> of </a:t>
            </a:r>
            <a:r>
              <a:rPr lang="it-IT" dirty="0" err="1"/>
              <a:t>our</a:t>
            </a:r>
            <a:r>
              <a:rPr lang="it-IT" dirty="0"/>
              <a:t> fast switching signal i.e. the ratio </a:t>
            </a:r>
            <a:r>
              <a:rPr lang="it-IT" dirty="0" err="1"/>
              <a:t>between</a:t>
            </a:r>
            <a:r>
              <a:rPr lang="it-IT" dirty="0"/>
              <a:t> the time the </a:t>
            </a:r>
            <a:r>
              <a:rPr lang="it-IT" dirty="0" err="1"/>
              <a:t>signal’s</a:t>
            </a:r>
            <a:r>
              <a:rPr lang="it-IT" dirty="0"/>
              <a:t> HIGH and the time the </a:t>
            </a:r>
            <a:r>
              <a:rPr lang="it-IT" dirty="0" err="1"/>
              <a:t>signal’s</a:t>
            </a:r>
            <a:r>
              <a:rPr lang="it-IT" dirty="0"/>
              <a:t> LOW we can </a:t>
            </a:r>
            <a:r>
              <a:rPr lang="it-IT" dirty="0" err="1"/>
              <a:t>reproduce</a:t>
            </a:r>
            <a:r>
              <a:rPr lang="it-IT" dirty="0"/>
              <a:t> an </a:t>
            </a:r>
            <a:r>
              <a:rPr lang="it-IT" dirty="0" err="1"/>
              <a:t>arbitrary</a:t>
            </a:r>
            <a:r>
              <a:rPr lang="it-IT" dirty="0"/>
              <a:t> </a:t>
            </a:r>
            <a:r>
              <a:rPr lang="it-IT" dirty="0" err="1"/>
              <a:t>voltage</a:t>
            </a:r>
            <a:r>
              <a:rPr lang="it-IT" dirty="0"/>
              <a:t>.</a:t>
            </a:r>
          </a:p>
        </p:txBody>
      </p:sp>
      <p:sp>
        <p:nvSpPr>
          <p:cNvPr id="16" name="Segnaposto contenuto 2">
            <a:extLst>
              <a:ext uri="{FF2B5EF4-FFF2-40B4-BE49-F238E27FC236}">
                <a16:creationId xmlns:a16="http://schemas.microsoft.com/office/drawing/2014/main" id="{0573CF50-070E-4FE4-905C-24E6191B5B9B}"/>
              </a:ext>
            </a:extLst>
          </p:cNvPr>
          <p:cNvSpPr txBox="1">
            <a:spLocks/>
          </p:cNvSpPr>
          <p:nvPr/>
        </p:nvSpPr>
        <p:spPr>
          <a:xfrm>
            <a:off x="509643" y="5139128"/>
            <a:ext cx="5840357" cy="59513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This</a:t>
            </a:r>
            <a:r>
              <a:rPr lang="it-IT" dirty="0"/>
              <a:t> technique </a:t>
            </a:r>
            <a:r>
              <a:rPr lang="it-IT" dirty="0" err="1"/>
              <a:t>is</a:t>
            </a:r>
            <a:r>
              <a:rPr lang="it-IT" dirty="0"/>
              <a:t> called </a:t>
            </a:r>
            <a:r>
              <a:rPr lang="it-IT" b="1" dirty="0" err="1"/>
              <a:t>Pulse</a:t>
            </a:r>
            <a:r>
              <a:rPr lang="it-IT" b="1" dirty="0"/>
              <a:t> </a:t>
            </a:r>
            <a:r>
              <a:rPr lang="it-IT" b="1" dirty="0" err="1"/>
              <a:t>Width</a:t>
            </a:r>
            <a:r>
              <a:rPr lang="it-IT" b="1" dirty="0"/>
              <a:t> </a:t>
            </a:r>
            <a:r>
              <a:rPr lang="it-IT" b="1" dirty="0" err="1"/>
              <a:t>Modulation</a:t>
            </a:r>
            <a:endParaRPr lang="it-IT" b="1" dirty="0"/>
          </a:p>
        </p:txBody>
      </p:sp>
      <p:pic>
        <p:nvPicPr>
          <p:cNvPr id="7" name="Immagine 6">
            <a:extLst>
              <a:ext uri="{FF2B5EF4-FFF2-40B4-BE49-F238E27FC236}">
                <a16:creationId xmlns:a16="http://schemas.microsoft.com/office/drawing/2014/main" id="{3D2E693A-8B0E-4D8A-9C9B-1B28F8C6110D}"/>
              </a:ext>
            </a:extLst>
          </p:cNvPr>
          <p:cNvPicPr>
            <a:picLocks noChangeAspect="1"/>
          </p:cNvPicPr>
          <p:nvPr/>
        </p:nvPicPr>
        <p:blipFill>
          <a:blip r:embed="rId2"/>
          <a:stretch>
            <a:fillRect/>
          </a:stretch>
        </p:blipFill>
        <p:spPr>
          <a:xfrm>
            <a:off x="7537450" y="1343025"/>
            <a:ext cx="3810000" cy="4171950"/>
          </a:xfrm>
          <a:prstGeom prst="rect">
            <a:avLst/>
          </a:prstGeom>
        </p:spPr>
      </p:pic>
    </p:spTree>
    <p:extLst>
      <p:ext uri="{BB962C8B-B14F-4D97-AF65-F5344CB8AC3E}">
        <p14:creationId xmlns:p14="http://schemas.microsoft.com/office/powerpoint/2010/main" val="26586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theoretically</a:t>
            </a:r>
            <a:r>
              <a:rPr lang="it-IT" dirty="0"/>
              <a:t> </a:t>
            </a:r>
            <a:r>
              <a:rPr lang="it-IT" dirty="0" err="1"/>
              <a:t>implement</a:t>
            </a:r>
            <a:r>
              <a:rPr lang="it-IT" dirty="0"/>
              <a:t> </a:t>
            </a:r>
            <a:r>
              <a:rPr lang="it-IT" dirty="0" err="1"/>
              <a:t>our</a:t>
            </a:r>
            <a:r>
              <a:rPr lang="it-IT" dirty="0"/>
              <a:t> PWM routine but that </a:t>
            </a:r>
            <a:r>
              <a:rPr lang="it-IT" dirty="0" err="1"/>
              <a:t>has</a:t>
            </a:r>
            <a:r>
              <a:rPr lang="it-IT" dirty="0"/>
              <a:t>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0" name="Segnaposto contenuto 2">
            <a:extLst>
              <a:ext uri="{FF2B5EF4-FFF2-40B4-BE49-F238E27FC236}">
                <a16:creationId xmlns:a16="http://schemas.microsoft.com/office/drawing/2014/main" id="{8AB96830-3411-4711-A7FA-BDF31874B2A4}"/>
              </a:ext>
            </a:extLst>
          </p:cNvPr>
          <p:cNvSpPr txBox="1">
            <a:spLocks/>
          </p:cNvSpPr>
          <p:nvPr/>
        </p:nvSpPr>
        <p:spPr>
          <a:xfrm>
            <a:off x="509647" y="4793541"/>
            <a:ext cx="5237905" cy="25471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but that </a:t>
            </a:r>
            <a:r>
              <a:rPr lang="it-IT" dirty="0" err="1"/>
              <a:t>is</a:t>
            </a:r>
            <a:r>
              <a:rPr lang="it-IT" dirty="0"/>
              <a:t> </a:t>
            </a:r>
            <a:r>
              <a:rPr lang="it-IT" dirty="0" err="1"/>
              <a:t>left</a:t>
            </a:r>
            <a:r>
              <a:rPr lang="it-IT" dirty="0"/>
              <a:t> </a:t>
            </a:r>
            <a:r>
              <a:rPr lang="it-IT" dirty="0" err="1"/>
              <a:t>as</a:t>
            </a:r>
            <a:r>
              <a:rPr lang="it-IT" dirty="0"/>
              <a:t> an exercise to the </a:t>
            </a:r>
            <a:r>
              <a:rPr lang="it-IT" dirty="0" err="1"/>
              <a:t>reader</a:t>
            </a:r>
            <a:endParaRPr lang="it-IT" dirty="0"/>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err="1"/>
              <a:t>Concluding</a:t>
            </a:r>
            <a:r>
              <a:rPr lang="it-IT" dirty="0"/>
              <a:t> </a:t>
            </a:r>
            <a:r>
              <a:rPr lang="it-IT" dirty="0" err="1"/>
              <a:t>these</a:t>
            </a:r>
            <a:r>
              <a:rPr lang="it-IT" dirty="0"/>
              <a:t> slides:</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endParaRPr lang="it-IT" dirty="0"/>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endParaRPr lang="it-IT" b="1" dirty="0"/>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dirty="0" err="1"/>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b="1" dirty="0" err="1"/>
              <a:t>Buy</a:t>
            </a:r>
            <a:r>
              <a:rPr lang="it-IT" b="1" dirty="0"/>
              <a:t> the </a:t>
            </a:r>
            <a:r>
              <a:rPr lang="it-IT" b="1" dirty="0" err="1"/>
              <a:t>cheapest</a:t>
            </a:r>
            <a:r>
              <a:rPr lang="it-IT" b="1" dirty="0"/>
              <a:t> </a:t>
            </a:r>
            <a:r>
              <a:rPr lang="it-IT" b="1" dirty="0" err="1"/>
              <a:t>parts</a:t>
            </a:r>
            <a:r>
              <a:rPr lang="it-IT" b="1" dirty="0"/>
              <a:t> </a:t>
            </a:r>
            <a:r>
              <a:rPr lang="it-IT" dirty="0" err="1"/>
              <a:t>if</a:t>
            </a:r>
            <a:r>
              <a:rPr lang="it-IT" dirty="0"/>
              <a:t> you </a:t>
            </a:r>
            <a:r>
              <a:rPr lang="it-IT" dirty="0" err="1"/>
              <a:t>want</a:t>
            </a:r>
            <a:r>
              <a:rPr lang="it-IT" dirty="0"/>
              <a:t> to </a:t>
            </a:r>
            <a:r>
              <a:rPr lang="it-IT" dirty="0" err="1"/>
              <a:t>learn</a:t>
            </a:r>
            <a:r>
              <a:rPr lang="it-IT" dirty="0"/>
              <a:t> something in the </a:t>
            </a:r>
            <a:r>
              <a:rPr lang="it-IT" dirty="0" err="1"/>
              <a:t>process</a:t>
            </a:r>
            <a:endParaRPr lang="it-IT" dirty="0"/>
          </a:p>
          <a:p>
            <a:pPr marL="742950" lvl="1" indent="-285750" algn="just">
              <a:buFont typeface="Arial" panose="020B0604020202020204" pitchFamily="34" charset="0"/>
              <a:buChar char="•"/>
            </a:pPr>
            <a:r>
              <a:rPr lang="it-IT" dirty="0"/>
              <a:t>but you </a:t>
            </a:r>
            <a:r>
              <a:rPr lang="it-IT" dirty="0" err="1"/>
              <a:t>should</a:t>
            </a:r>
            <a:r>
              <a:rPr lang="it-IT" dirty="0"/>
              <a:t>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 </a:t>
            </a:r>
            <a:r>
              <a:rPr lang="it-IT" dirty="0" err="1"/>
              <a:t>if</a:t>
            </a:r>
            <a:r>
              <a:rPr lang="it-IT" dirty="0"/>
              <a:t> you </a:t>
            </a:r>
            <a:r>
              <a:rPr lang="it-IT" dirty="0" err="1"/>
              <a:t>choose</a:t>
            </a:r>
            <a:r>
              <a:rPr lang="it-IT" dirty="0"/>
              <a:t> </a:t>
            </a:r>
            <a:r>
              <a:rPr lang="it-IT" dirty="0" err="1"/>
              <a:t>this</a:t>
            </a:r>
            <a:r>
              <a:rPr lang="it-IT" dirty="0"/>
              <a:t> </a:t>
            </a:r>
            <a:r>
              <a:rPr lang="it-IT" dirty="0" err="1"/>
              <a:t>disgraced</a:t>
            </a:r>
            <a:r>
              <a:rPr lang="it-IT" dirty="0"/>
              <a:t> path.</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new knowledge</a:t>
            </a:r>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47</TotalTime>
  <Words>4698</Words>
  <Application>Microsoft Office PowerPoint</Application>
  <PresentationFormat>Widescreen</PresentationFormat>
  <Paragraphs>441</Paragraphs>
  <Slides>81</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81</vt:i4>
      </vt:variant>
    </vt:vector>
  </HeadingPairs>
  <TitlesOfParts>
    <vt:vector size="84"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Let’s take a look at some hardware</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Concluding these slides: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Filippo Castelli</cp:lastModifiedBy>
  <cp:revision>91</cp:revision>
  <dcterms:created xsi:type="dcterms:W3CDTF">2018-12-05T20:38:14Z</dcterms:created>
  <dcterms:modified xsi:type="dcterms:W3CDTF">2018-12-19T23:00:27Z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